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hyperlink" Target="https://techcommunity.microsoft.com/t5/azure-stack-blog/announcing-public-preview-of-arc-enabled-azure-stack-hci/ba-p/3263904" TargetMode="External"/><Relationship Id="rId4" Type="http://schemas.openxmlformats.org/officeDocument/2006/relationships/image" Target="../media/image1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"/><Relationship Id="rId3" Type="http://schemas.openxmlformats.org/officeDocument/2006/relationships/image" Target="../media/image23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2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"/><Relationship Id="rId3" Type="http://schemas.openxmlformats.org/officeDocument/2006/relationships/image" Target="../media/image29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811"/>
            </a:gs>
            <a:gs pos="100000">
              <a:srgbClr val="000000"/>
            </a:gs>
          </a:gsLst>
          <a:lin ang="203779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arek Serba 11.05.2023"/>
          <p:cNvSpPr txBox="1"/>
          <p:nvPr>
            <p:ph type="body" idx="21"/>
          </p:nvPr>
        </p:nvSpPr>
        <p:spPr>
          <a:xfrm>
            <a:off x="750012" y="11839048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Marek Serba 11.05.2023</a:t>
            </a:r>
          </a:p>
        </p:txBody>
      </p:sp>
      <p:sp>
        <p:nvSpPr>
          <p:cNvPr id="152" name="Azure Stack HCI"/>
          <p:cNvSpPr txBox="1"/>
          <p:nvPr>
            <p:ph type="ctrTitle"/>
          </p:nvPr>
        </p:nvSpPr>
        <p:spPr>
          <a:xfrm>
            <a:off x="750011" y="3550003"/>
            <a:ext cx="21971004" cy="2698176"/>
          </a:xfrm>
          <a:prstGeom prst="rect">
            <a:avLst/>
          </a:prstGeom>
        </p:spPr>
        <p:txBody>
          <a:bodyPr/>
          <a:lstStyle>
            <a:lvl1pPr>
              <a:defRPr spc="-244" sz="12200"/>
            </a:lvl1pPr>
          </a:lstStyle>
          <a:p>
            <a:pPr/>
            <a:r>
              <a:t>Azure Stack HCI</a:t>
            </a:r>
          </a:p>
        </p:txBody>
      </p:sp>
      <p:sp>
        <p:nvSpPr>
          <p:cNvPr id="153" name="Wprowadzenie"/>
          <p:cNvSpPr txBox="1"/>
          <p:nvPr>
            <p:ph type="subTitle" sz="quarter" idx="1"/>
          </p:nvPr>
        </p:nvSpPr>
        <p:spPr>
          <a:xfrm>
            <a:off x="750013" y="6267368"/>
            <a:ext cx="21971001" cy="118126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Wprowadzenie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7082" y="1699737"/>
            <a:ext cx="8833305" cy="8833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tor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Storage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758" y="8473257"/>
            <a:ext cx="17240095" cy="4958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1047" y="2821133"/>
            <a:ext cx="18144845" cy="5218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 jeszcze jest potrzebne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 jeszcze jest potrzebne ?</a:t>
            </a:r>
          </a:p>
        </p:txBody>
      </p:sp>
      <p:sp>
        <p:nvSpPr>
          <p:cNvPr id="187" name="Rejestracja providerów: Microsoft.HybridConnectivity…"/>
          <p:cNvSpPr txBox="1"/>
          <p:nvPr/>
        </p:nvSpPr>
        <p:spPr>
          <a:xfrm>
            <a:off x="5153066" y="9678730"/>
            <a:ext cx="14471016" cy="2879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600"/>
            </a:pPr>
            <a:r>
              <a:t>Rejestracja providerów: Microsoft.HybridConnectivity</a:t>
            </a:r>
          </a:p>
          <a:p>
            <a:pPr algn="l">
              <a:defRPr sz="4600"/>
            </a:pPr>
            <a:r>
              <a:t>Microsoft.AzureStackHCI Microsoft.AzureArcData</a:t>
            </a:r>
          </a:p>
          <a:p>
            <a:pPr algn="l">
              <a:defRPr sz="4600"/>
            </a:pPr>
            <a:br/>
            <a:r>
              <a:t>Rola “Azure Stack HCI registration role” na Subskrypcji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613" y="3108878"/>
            <a:ext cx="2801556" cy="2332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329" y="6329124"/>
            <a:ext cx="3193819" cy="241102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okalny kontroler domeny Active Directory"/>
          <p:cNvSpPr txBox="1"/>
          <p:nvPr/>
        </p:nvSpPr>
        <p:spPr>
          <a:xfrm>
            <a:off x="5371360" y="3883059"/>
            <a:ext cx="11173207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Lokalny kontroler domeny Active Directory</a:t>
            </a:r>
          </a:p>
        </p:txBody>
      </p:sp>
      <p:sp>
        <p:nvSpPr>
          <p:cNvPr id="191" name="Windows Admin Center Gateway"/>
          <p:cNvSpPr txBox="1"/>
          <p:nvPr/>
        </p:nvSpPr>
        <p:spPr>
          <a:xfrm>
            <a:off x="5220530" y="7142762"/>
            <a:ext cx="8747609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Windows Admin Center Gateway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412" y="9628284"/>
            <a:ext cx="2980132" cy="2980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zy lab można zrobić w domu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Czy lab można zrobić w domu ?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4177" y="3391375"/>
            <a:ext cx="17655646" cy="882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4165" y="4743878"/>
            <a:ext cx="6657976" cy="3219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2"/>
      <p:bldP build="whole" bldLvl="1" animBg="1" rev="0" advAuto="0" spid="19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zy lab można postawić w chmurze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Czy lab można postawić w chmurze ?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4177" y="3397695"/>
            <a:ext cx="17655646" cy="8827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90160" y="3876543"/>
            <a:ext cx="4753265" cy="4456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whole" bldLvl="1" animBg="1" rev="0" advAuto="0" spid="19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zy lab można postawić w chmurze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Czy lab można postawić w chmurze ?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1198" y="2308164"/>
            <a:ext cx="19541604" cy="10993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zas zaczyna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Czas zaczynać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3716" y="2488909"/>
            <a:ext cx="19053026" cy="1024603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"/>
          <p:cNvSpPr txBox="1"/>
          <p:nvPr/>
        </p:nvSpPr>
        <p:spPr>
          <a:xfrm>
            <a:off x="12113794" y="6713455"/>
            <a:ext cx="421994" cy="2890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6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3607" y="2643789"/>
            <a:ext cx="18733245" cy="9936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  <p:bldP build="whole" bldLvl="1" animBg="1" rev="0" advAuto="0" spid="20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Windows Admin Cen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Windows Admin Center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4931" y="2654745"/>
            <a:ext cx="18354138" cy="9965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4931" y="2563363"/>
            <a:ext cx="18354138" cy="10696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  <p:bldP build="whole" bldLvl="1" animBg="1" rev="0" advAuto="0" spid="212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worzenie klast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Tworzenie klastra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2709310"/>
            <a:ext cx="21971000" cy="10013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worzenie klastra - instalacja usłu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Tworzenie klastra - instalacja usług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2226" y="2578918"/>
            <a:ext cx="18019548" cy="10530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worzenie klastra - networ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Tworzenie klastra - networking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727" y="2697405"/>
            <a:ext cx="22680546" cy="8940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 Placeholder 1"/>
          <p:cNvSpPr txBox="1"/>
          <p:nvPr/>
        </p:nvSpPr>
        <p:spPr>
          <a:xfrm>
            <a:off x="1547339" y="2321461"/>
            <a:ext cx="9113333" cy="997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9900">
                <a:solidFill>
                  <a:srgbClr val="FEFDFF"/>
                </a:solidFill>
              </a:defRPr>
            </a:pPr>
            <a:r>
              <a:t>Marek Serba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4200">
                <a:solidFill>
                  <a:srgbClr val="FEFDFF"/>
                </a:solidFill>
              </a:defRPr>
            </a:pPr>
            <a:r>
              <a:t>Pracuje w IT od przeszło 14 lat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4200">
                <a:solidFill>
                  <a:srgbClr val="FEFDFF"/>
                </a:solidFill>
              </a:defRPr>
            </a:p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4200">
                <a:solidFill>
                  <a:srgbClr val="FEFDFF"/>
                </a:solidFill>
              </a:defRPr>
            </a:pPr>
            <a:r>
              <a:t>Azure Cloud Platform Manager</a:t>
            </a:r>
          </a:p>
          <a:p>
            <a:pPr algn="l" defTabSz="914400">
              <a:spcBef>
                <a:spcPts val="1000"/>
              </a:spcBef>
              <a:defRPr sz="4200">
                <a:solidFill>
                  <a:srgbClr val="FEFDFF"/>
                </a:solidFill>
              </a:defRPr>
            </a:pPr>
            <a:r>
              <a:t>w firmie: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4200">
                <a:solidFill>
                  <a:srgbClr val="FEFDFF"/>
                </a:solidFill>
              </a:defRPr>
            </a:p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4200">
                <a:solidFill>
                  <a:srgbClr val="FEFDFF"/>
                </a:solidFill>
              </a:defRPr>
            </a:pPr>
          </a:p>
          <a:p>
            <a:pPr algn="l" defTabSz="914400">
              <a:lnSpc>
                <a:spcPct val="110000"/>
              </a:lnSpc>
              <a:spcBef>
                <a:spcPts val="1000"/>
              </a:spcBef>
              <a:defRPr sz="4200">
                <a:solidFill>
                  <a:srgbClr val="FEFDFF"/>
                </a:solidFill>
              </a:defRPr>
            </a:pPr>
            <a:r>
              <a:t>Links:</a:t>
            </a:r>
          </a:p>
          <a:p>
            <a:pPr lvl="1" marL="1143000" indent="-533400" algn="l" defTabSz="914400">
              <a:lnSpc>
                <a:spcPct val="110000"/>
              </a:lnSpc>
              <a:spcBef>
                <a:spcPts val="500"/>
              </a:spcBef>
              <a:buSzPct val="40000"/>
              <a:buBlip>
                <a:blip r:embed="rId2"/>
              </a:buBlip>
              <a:defRPr sz="4200">
                <a:solidFill>
                  <a:srgbClr val="FEFDFF"/>
                </a:solidFill>
              </a:defRPr>
            </a:pPr>
            <a:r>
              <a:t>linkedin.com/in/techfellow</a:t>
            </a:r>
          </a:p>
          <a:p>
            <a:pPr lvl="1" marL="1143000" indent="-533400" algn="l" defTabSz="914400">
              <a:lnSpc>
                <a:spcPct val="110000"/>
              </a:lnSpc>
              <a:spcBef>
                <a:spcPts val="500"/>
              </a:spcBef>
              <a:buSzPct val="40000"/>
              <a:buBlip>
                <a:blip r:embed="rId2"/>
              </a:buBlip>
              <a:defRPr sz="4200">
                <a:solidFill>
                  <a:srgbClr val="FEFDFF"/>
                </a:solidFill>
              </a:defRPr>
            </a:pPr>
            <a:r>
              <a:t>github.com/technicalflow</a:t>
            </a:r>
          </a:p>
          <a:p>
            <a:pPr lvl="1" marL="1143000" indent="-533400" algn="l" defTabSz="914400">
              <a:lnSpc>
                <a:spcPct val="110000"/>
              </a:lnSpc>
              <a:spcBef>
                <a:spcPts val="500"/>
              </a:spcBef>
              <a:buSzPct val="40000"/>
              <a:buBlip>
                <a:blip r:embed="rId2"/>
              </a:buBlip>
              <a:defRPr sz="4200">
                <a:solidFill>
                  <a:srgbClr val="FEFDFF"/>
                </a:solidFill>
              </a:defRPr>
            </a:pPr>
            <a:r>
              <a:t>twitter.com/technicalflow</a:t>
            </a:r>
          </a:p>
          <a:p>
            <a:pPr lvl="1" marL="1143000" indent="-533400" algn="l" defTabSz="914400">
              <a:lnSpc>
                <a:spcPct val="110000"/>
              </a:lnSpc>
              <a:spcBef>
                <a:spcPts val="500"/>
              </a:spcBef>
              <a:buSzPct val="40000"/>
              <a:buBlip>
                <a:blip r:embed="rId2"/>
              </a:buBlip>
              <a:defRPr sz="4200">
                <a:solidFill>
                  <a:srgbClr val="FEFDFF"/>
                </a:solidFill>
              </a:defRPr>
            </a:pPr>
            <a:r>
              <a:t>mysmall.cloud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6614" y="86050"/>
            <a:ext cx="11623963" cy="1354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8377" y="5954976"/>
            <a:ext cx="6914293" cy="1806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worzenie klastra - networ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Tworzenie klastra - networking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1881" y="2516801"/>
            <a:ext cx="19640238" cy="10383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worzenie klastra - networ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Tworzenie klastra - networking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4889" y="2593884"/>
            <a:ext cx="15594222" cy="10516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Utworzony kla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Utworzony klaster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1257" y="2776686"/>
            <a:ext cx="17341486" cy="1007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66359" y="845838"/>
            <a:ext cx="6642101" cy="670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1"/>
      <p:bldP build="whole" bldLvl="1" animBg="1" rev="0" advAuto="0" spid="231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ktywacja klast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Aktywacja klastra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894" y="3083691"/>
            <a:ext cx="13792201" cy="351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8984" y="3039730"/>
            <a:ext cx="7805896" cy="8783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roces aktywacji"/>
          <p:cNvSpPr txBox="1"/>
          <p:nvPr>
            <p:ph type="title"/>
          </p:nvPr>
        </p:nvSpPr>
        <p:spPr>
          <a:xfrm>
            <a:off x="1206500" y="541863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Proces aktywacji</a:t>
            </a:r>
          </a:p>
        </p:txBody>
      </p:sp>
      <p:sp>
        <p:nvSpPr>
          <p:cNvPr id="238" name="Dodanie konta Azure do WAC"/>
          <p:cNvSpPr txBox="1"/>
          <p:nvPr>
            <p:ph type="body" idx="21"/>
          </p:nvPr>
        </p:nvSpPr>
        <p:spPr>
          <a:xfrm>
            <a:off x="1206500" y="181577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Dodanie konta Azure do WAC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3385" y="3125380"/>
            <a:ext cx="16748856" cy="9638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roces aktywacji"/>
          <p:cNvSpPr txBox="1"/>
          <p:nvPr>
            <p:ph type="title"/>
          </p:nvPr>
        </p:nvSpPr>
        <p:spPr>
          <a:xfrm>
            <a:off x="1206500" y="541863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Proces aktywacji</a:t>
            </a:r>
          </a:p>
        </p:txBody>
      </p:sp>
      <p:sp>
        <p:nvSpPr>
          <p:cNvPr id="242" name="Aktywacja w portalu WAC"/>
          <p:cNvSpPr txBox="1"/>
          <p:nvPr>
            <p:ph type="body" idx="21"/>
          </p:nvPr>
        </p:nvSpPr>
        <p:spPr>
          <a:xfrm>
            <a:off x="1206500" y="181577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Aktywacja w portalu WAC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3135" y="642896"/>
            <a:ext cx="7521281" cy="1243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0" y="2826426"/>
            <a:ext cx="16510000" cy="1099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roces aktywacji - cz2"/>
          <p:cNvSpPr txBox="1"/>
          <p:nvPr>
            <p:ph type="title"/>
          </p:nvPr>
        </p:nvSpPr>
        <p:spPr>
          <a:xfrm>
            <a:off x="1206500" y="541863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Proces aktywacji - cz2</a:t>
            </a:r>
          </a:p>
        </p:txBody>
      </p:sp>
      <p:sp>
        <p:nvSpPr>
          <p:cNvPr id="247" name="POWERSHELL"/>
          <p:cNvSpPr txBox="1"/>
          <p:nvPr>
            <p:ph type="body" idx="21"/>
          </p:nvPr>
        </p:nvSpPr>
        <p:spPr>
          <a:xfrm>
            <a:off x="1206500" y="181577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POWERSHELL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7809" y="2601331"/>
            <a:ext cx="18968382" cy="1094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2556" y="3096890"/>
            <a:ext cx="18038888" cy="9954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zy to wszystko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Czy to wszystko ?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775" y="2876351"/>
            <a:ext cx="15618450" cy="9745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rawie 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Prawie …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602" y="3175978"/>
            <a:ext cx="10833101" cy="48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2542" y="3142672"/>
            <a:ext cx="9620104" cy="8846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0023" y="9098928"/>
            <a:ext cx="9817743" cy="4135873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luster Shared Volume"/>
          <p:cNvSpPr txBox="1"/>
          <p:nvPr/>
        </p:nvSpPr>
        <p:spPr>
          <a:xfrm>
            <a:off x="12998288" y="2430683"/>
            <a:ext cx="4269741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Cluster Shared Volume</a:t>
            </a:r>
          </a:p>
        </p:txBody>
      </p:sp>
      <p:sp>
        <p:nvSpPr>
          <p:cNvPr id="259" name="Witness - Udział sieciowy albo chmurowy"/>
          <p:cNvSpPr txBox="1"/>
          <p:nvPr/>
        </p:nvSpPr>
        <p:spPr>
          <a:xfrm>
            <a:off x="1002895" y="2495303"/>
            <a:ext cx="7647331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Witness - Udział sieciowy albo chmurowy</a:t>
            </a:r>
          </a:p>
        </p:txBody>
      </p:sp>
      <p:sp>
        <p:nvSpPr>
          <p:cNvPr id="260" name="Software Defined Networking"/>
          <p:cNvSpPr txBox="1"/>
          <p:nvPr/>
        </p:nvSpPr>
        <p:spPr>
          <a:xfrm>
            <a:off x="928563" y="8557797"/>
            <a:ext cx="5434483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Software Defined Networking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zure Resource Brid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Resource Bridge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9512" y="2997796"/>
            <a:ext cx="15484976" cy="985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zure Hybr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Hybrid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7366" y="2546156"/>
            <a:ext cx="19229268" cy="10739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Kosz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Koszty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3137374"/>
            <a:ext cx="21971000" cy="901671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60 day trail"/>
          <p:cNvSpPr txBox="1"/>
          <p:nvPr/>
        </p:nvSpPr>
        <p:spPr>
          <a:xfrm>
            <a:off x="19284827" y="10621647"/>
            <a:ext cx="3685955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60 day trail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Koszty - licencjonowani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Koszty - licencjonowanie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1184" y="3797003"/>
            <a:ext cx="15201632" cy="10082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A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1729" y="-260653"/>
            <a:ext cx="20837888" cy="1564505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Q&amp;A"/>
          <p:cNvSpPr txBox="1"/>
          <p:nvPr/>
        </p:nvSpPr>
        <p:spPr>
          <a:xfrm>
            <a:off x="1934583" y="1458047"/>
            <a:ext cx="3763747" cy="218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100">
                <a:solidFill>
                  <a:srgbClr val="51A7FF"/>
                </a:solidFill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8694"/>
            <a:ext cx="24384000" cy="12878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1453"/>
            <a:ext cx="24384000" cy="13013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 na wierzchu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 na wierzchu ?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4872" y="2920465"/>
            <a:ext cx="17774256" cy="9432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 co pod spodem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co pod spodem ?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8950" y="897589"/>
            <a:ext cx="10482755" cy="1192082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Azure Stack HCI Solution…"/>
          <p:cNvSpPr txBox="1"/>
          <p:nvPr/>
        </p:nvSpPr>
        <p:spPr>
          <a:xfrm>
            <a:off x="938857" y="3257047"/>
            <a:ext cx="10281286" cy="827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Azure Stack HCI Solution</a:t>
            </a:r>
          </a:p>
          <a:p>
            <a:pPr algn="l">
              <a:defRPr sz="5000"/>
            </a:pPr>
          </a:p>
          <a:p>
            <a:pPr marL="635000" indent="-635000" algn="l">
              <a:spcBef>
                <a:spcPts val="600"/>
              </a:spcBef>
              <a:buSzPct val="123000"/>
              <a:buChar char="•"/>
              <a:defRPr sz="5000"/>
            </a:pPr>
            <a:r>
              <a:t>Połączenie do usług Azure</a:t>
            </a:r>
          </a:p>
          <a:p>
            <a:pPr marL="635000" indent="-635000" algn="l">
              <a:spcBef>
                <a:spcPts val="600"/>
              </a:spcBef>
              <a:buSzPct val="123000"/>
              <a:buChar char="•"/>
              <a:defRPr sz="5000"/>
            </a:pPr>
            <a:r>
              <a:t>Windows Admin Center</a:t>
            </a:r>
          </a:p>
          <a:p>
            <a:pPr marL="635000" indent="-635000" algn="l">
              <a:spcBef>
                <a:spcPts val="600"/>
              </a:spcBef>
              <a:buSzPct val="123000"/>
              <a:buChar char="•"/>
              <a:defRPr sz="5000"/>
            </a:pPr>
            <a:r>
              <a:t>Infrastruktura HCI</a:t>
            </a:r>
          </a:p>
          <a:p>
            <a:pPr lvl="2" marL="1854200" indent="-635000" algn="l">
              <a:spcBef>
                <a:spcPts val="600"/>
              </a:spcBef>
              <a:buSzPct val="123000"/>
              <a:buChar char="•"/>
              <a:defRPr sz="5000"/>
            </a:pPr>
            <a:r>
              <a:t>Hyper-V</a:t>
            </a:r>
          </a:p>
          <a:p>
            <a:pPr lvl="2" marL="1854200" indent="-635000" algn="l">
              <a:spcBef>
                <a:spcPts val="600"/>
              </a:spcBef>
              <a:buSzPct val="123000"/>
              <a:buChar char="•"/>
              <a:defRPr sz="5000"/>
            </a:pPr>
            <a:r>
              <a:t>Storage Spaces Direct</a:t>
            </a:r>
          </a:p>
          <a:p>
            <a:pPr lvl="2" marL="1854200" indent="-635000" algn="l">
              <a:spcBef>
                <a:spcPts val="600"/>
              </a:spcBef>
              <a:buSzPct val="123000"/>
              <a:buChar char="•"/>
              <a:defRPr sz="5000"/>
            </a:pPr>
            <a:r>
              <a:t>Software Defined Networking</a:t>
            </a:r>
          </a:p>
          <a:p>
            <a:pPr marL="635000" indent="-635000" algn="l">
              <a:spcBef>
                <a:spcPts val="600"/>
              </a:spcBef>
              <a:buSzPct val="123000"/>
              <a:buChar char="•"/>
              <a:defRPr sz="5000"/>
            </a:pPr>
            <a:r>
              <a:t>Azure Stack OS</a:t>
            </a:r>
          </a:p>
          <a:p>
            <a:pPr marL="635000" indent="-635000" algn="l">
              <a:spcBef>
                <a:spcPts val="600"/>
              </a:spcBef>
              <a:buSzPct val="123000"/>
              <a:buChar char="•"/>
              <a:defRPr sz="5000"/>
            </a:pPr>
            <a:r>
              <a:t>Hardware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zure Stack HCI - release 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Stack HCI - release plan</a:t>
            </a:r>
          </a:p>
        </p:txBody>
      </p:sp>
      <p:sp>
        <p:nvSpPr>
          <p:cNvPr id="175" name="Text"/>
          <p:cNvSpPr txBox="1"/>
          <p:nvPr/>
        </p:nvSpPr>
        <p:spPr>
          <a:xfrm>
            <a:off x="12113794" y="6713455"/>
            <a:ext cx="156412" cy="28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6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316" y="3160064"/>
            <a:ext cx="23987368" cy="690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Jakie wymagania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Jakie wymagania ?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863" y="3066336"/>
            <a:ext cx="7962901" cy="875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Infrastruktura od 2 do 16 nodów…"/>
          <p:cNvSpPr txBox="1"/>
          <p:nvPr/>
        </p:nvSpPr>
        <p:spPr>
          <a:xfrm>
            <a:off x="10176087" y="3176815"/>
            <a:ext cx="8638338" cy="93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/>
            </a:pPr>
            <a:r>
              <a:t>Infrastruktura od 2 do 16 nodów </a:t>
            </a:r>
          </a:p>
          <a:p>
            <a:pPr algn="l">
              <a:defRPr sz="3600"/>
            </a:pPr>
          </a:p>
          <a:p>
            <a:pPr algn="l">
              <a:defRPr sz="3600"/>
            </a:pPr>
            <a:r>
              <a:t>Storage:</a:t>
            </a:r>
          </a:p>
          <a:p>
            <a:pPr lvl="2" algn="l">
              <a:defRPr sz="3600"/>
            </a:pPr>
            <a:r>
              <a:t>Minimum 4x SSD lub 2 SSD + 4 HDD</a:t>
            </a:r>
          </a:p>
          <a:p>
            <a:pPr algn="l">
              <a:defRPr sz="3600"/>
            </a:pPr>
          </a:p>
          <a:p>
            <a:pPr algn="l">
              <a:defRPr sz="3600"/>
            </a:pPr>
            <a:r>
              <a:t>CPU</a:t>
            </a:r>
          </a:p>
          <a:p>
            <a:pPr lvl="2" algn="l">
              <a:defRPr sz="3600"/>
            </a:pPr>
            <a:r>
              <a:t>Any “Modern” CPU</a:t>
            </a:r>
          </a:p>
          <a:p>
            <a:pPr algn="l">
              <a:defRPr sz="3600"/>
            </a:pPr>
          </a:p>
          <a:p>
            <a:pPr algn="l">
              <a:defRPr sz="3600"/>
            </a:pPr>
            <a:r>
              <a:t>Memory</a:t>
            </a:r>
          </a:p>
          <a:p>
            <a:pPr lvl="2" algn="l">
              <a:defRPr sz="3600"/>
            </a:pPr>
            <a:r>
              <a:t>Minimum 32GB per node</a:t>
            </a:r>
          </a:p>
          <a:p>
            <a:pPr algn="l">
              <a:defRPr sz="3600"/>
            </a:pPr>
          </a:p>
          <a:p>
            <a:pPr algn="l">
              <a:defRPr sz="3600"/>
            </a:pPr>
            <a:r>
              <a:t>Sieć</a:t>
            </a:r>
          </a:p>
          <a:p>
            <a:pPr lvl="2" algn="l">
              <a:defRPr sz="3600"/>
            </a:pPr>
            <a:r>
              <a:t>Minimum 1x1Gb I 2x10Gb</a:t>
            </a:r>
          </a:p>
          <a:p>
            <a:pPr lvl="2" algn="l">
              <a:defRPr sz="3600"/>
            </a:pPr>
            <a:r>
              <a:t>  </a:t>
            </a:r>
          </a:p>
          <a:p>
            <a:pPr algn="l">
              <a:defRPr sz="3600"/>
            </a:pPr>
            <a:r>
              <a:t>To rozwiązanie kosztuje</a:t>
            </a:r>
          </a:p>
          <a:p>
            <a:pPr algn="l">
              <a:defRPr sz="3600"/>
            </a:pPr>
            <a:r>
              <a:t>Co 30 dni kontakt z chmurą Azure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